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261" r:id="rId4"/>
    <p:sldId id="345" r:id="rId5"/>
    <p:sldId id="354" r:id="rId6"/>
    <p:sldId id="311" r:id="rId7"/>
    <p:sldId id="377" r:id="rId8"/>
    <p:sldId id="383" r:id="rId9"/>
    <p:sldId id="388" r:id="rId10"/>
    <p:sldId id="386" r:id="rId11"/>
    <p:sldId id="389" r:id="rId12"/>
    <p:sldId id="384" r:id="rId13"/>
    <p:sldId id="382" r:id="rId14"/>
    <p:sldId id="385" r:id="rId15"/>
    <p:sldId id="365" r:id="rId16"/>
    <p:sldId id="390" r:id="rId17"/>
    <p:sldId id="391" r:id="rId18"/>
    <p:sldId id="392" r:id="rId19"/>
    <p:sldId id="375" r:id="rId20"/>
    <p:sldId id="376" r:id="rId21"/>
    <p:sldId id="374" r:id="rId22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24"/>
      <p:bold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Fira Sans" panose="020B0503050000020004" pitchFamily="34" charset="0"/>
      <p:regular r:id="rId30"/>
      <p:bold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61A3E241-F1D3-40F2-8EF5-C495BE30D2E4}">
          <p14:sldIdLst>
            <p14:sldId id="256"/>
            <p14:sldId id="258"/>
          </p14:sldIdLst>
        </p14:section>
        <p14:section name="Intro" id="{5205BB81-11A1-4A13-A81B-9F9BE706645F}">
          <p14:sldIdLst>
            <p14:sldId id="261"/>
            <p14:sldId id="345"/>
            <p14:sldId id="354"/>
          </p14:sldIdLst>
        </p14:section>
        <p14:section name="Installation" id="{03CC7E85-1BF4-4DCE-A03C-45C8CDF862ED}">
          <p14:sldIdLst>
            <p14:sldId id="311"/>
            <p14:sldId id="377"/>
            <p14:sldId id="383"/>
            <p14:sldId id="388"/>
            <p14:sldId id="386"/>
            <p14:sldId id="389"/>
            <p14:sldId id="384"/>
            <p14:sldId id="382"/>
            <p14:sldId id="385"/>
          </p14:sldIdLst>
        </p14:section>
        <p14:section name="Login Auth" id="{EA7A618A-89C3-4982-A8E4-6D8EB18176C3}">
          <p14:sldIdLst>
            <p14:sldId id="365"/>
            <p14:sldId id="390"/>
            <p14:sldId id="391"/>
            <p14:sldId id="392"/>
          </p14:sldIdLst>
        </p14:section>
        <p14:section name="Let's Code" id="{402F1635-1B44-426D-9A32-C3608DD46FD8}">
          <p14:sldIdLst>
            <p14:sldId id="375"/>
            <p14:sldId id="376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994" autoAdjust="0"/>
  </p:normalViewPr>
  <p:slideViewPr>
    <p:cSldViewPr snapToGrid="0">
      <p:cViewPr varScale="1">
        <p:scale>
          <a:sx n="122" d="100"/>
          <a:sy n="122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91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182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99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17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116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82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4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87ABD2E1-F838-2630-707E-B4CBDD6D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F1011F2A-86B2-D37B-3477-29F8C674F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6114B466-5C0C-7B93-AA1B-9071ABF71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08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83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6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96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1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18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>
          <a:extLst>
            <a:ext uri="{FF2B5EF4-FFF2-40B4-BE49-F238E27FC236}">
              <a16:creationId xmlns:a16="http://schemas.microsoft.com/office/drawing/2014/main" id="{C59426DE-D148-BEFD-B1A4-E730F18E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>
            <a:extLst>
              <a:ext uri="{FF2B5EF4-FFF2-40B4-BE49-F238E27FC236}">
                <a16:creationId xmlns:a16="http://schemas.microsoft.com/office/drawing/2014/main" id="{8B8562E1-9934-BB04-C4C0-8463B250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>
            <a:extLst>
              <a:ext uri="{FF2B5EF4-FFF2-40B4-BE49-F238E27FC236}">
                <a16:creationId xmlns:a16="http://schemas.microsoft.com/office/drawing/2014/main" id="{4842F7BF-C023-987F-A460-997FE523F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2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425800" y="1745138"/>
            <a:ext cx="4292400" cy="15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latin typeface="Fira Sans" panose="020B05030500000200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425800" y="3436200"/>
            <a:ext cx="4292400" cy="43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1" name="Google Shape;101;p3"/>
          <p:cNvGrpSpPr/>
          <p:nvPr/>
        </p:nvGrpSpPr>
        <p:grpSpPr>
          <a:xfrm>
            <a:off x="0" y="-498050"/>
            <a:ext cx="9653837" cy="6710875"/>
            <a:chOff x="0" y="-498050"/>
            <a:chExt cx="9653837" cy="6710875"/>
          </a:xfrm>
        </p:grpSpPr>
        <p:grpSp>
          <p:nvGrpSpPr>
            <p:cNvPr id="102" name="Google Shape;102;p3"/>
            <p:cNvGrpSpPr/>
            <p:nvPr/>
          </p:nvGrpSpPr>
          <p:grpSpPr>
            <a:xfrm flipH="1">
              <a:off x="310079" y="4837175"/>
              <a:ext cx="2245400" cy="1375650"/>
              <a:chOff x="6101750" y="3106425"/>
              <a:chExt cx="2245400" cy="13756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074375" y="31064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101750" y="31064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08825" y="31831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flipH="1">
              <a:off x="2195291" y="-498050"/>
              <a:ext cx="893575" cy="845450"/>
              <a:chOff x="1301425" y="2127700"/>
              <a:chExt cx="893575" cy="8454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1301425" y="22333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490275" y="21277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 rot="-7969938" flipH="1">
              <a:off x="171485" y="20084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 flipH="1">
              <a:off x="6718192" y="-177574"/>
              <a:ext cx="704681" cy="630529"/>
              <a:chOff x="-3286650" y="4000616"/>
              <a:chExt cx="773355" cy="691977"/>
            </a:xfrm>
          </p:grpSpPr>
          <p:sp>
            <p:nvSpPr>
              <p:cNvPr id="111" name="Google Shape;111;p3"/>
              <p:cNvSpPr/>
              <p:nvPr/>
            </p:nvSpPr>
            <p:spPr>
              <a:xfrm flipH="1">
                <a:off x="-3286650" y="4039131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flipH="1">
                <a:off x="-3192466" y="4000616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8562237" y="1264263"/>
              <a:ext cx="1091600" cy="1092375"/>
              <a:chOff x="8430775" y="2466700"/>
              <a:chExt cx="1091600" cy="1092375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0" name="Google Shape;140;p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 flipH="1">
              <a:off x="8446804" y="1575552"/>
              <a:ext cx="667708" cy="469783"/>
              <a:chOff x="-12" y="3187850"/>
              <a:chExt cx="893614" cy="628725"/>
            </a:xfrm>
          </p:grpSpPr>
          <p:sp>
            <p:nvSpPr>
              <p:cNvPr id="142" name="Google Shape;142;p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3"/>
          <p:cNvGrpSpPr/>
          <p:nvPr/>
        </p:nvGrpSpPr>
        <p:grpSpPr>
          <a:xfrm>
            <a:off x="258704" y="76200"/>
            <a:ext cx="8035700" cy="5016750"/>
            <a:chOff x="258704" y="76200"/>
            <a:chExt cx="8035700" cy="5016750"/>
          </a:xfrm>
        </p:grpSpPr>
        <p:grpSp>
          <p:nvGrpSpPr>
            <p:cNvPr id="156" name="Google Shape;156;p3"/>
            <p:cNvGrpSpPr/>
            <p:nvPr/>
          </p:nvGrpSpPr>
          <p:grpSpPr>
            <a:xfrm flipH="1">
              <a:off x="258704" y="76200"/>
              <a:ext cx="962650" cy="452950"/>
              <a:chOff x="1060275" y="1053875"/>
              <a:chExt cx="962650" cy="4529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 flipH="1">
              <a:off x="7554379" y="4831150"/>
              <a:ext cx="740025" cy="261800"/>
              <a:chOff x="2966125" y="4831150"/>
              <a:chExt cx="740025" cy="2618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984738" y="1401863"/>
            <a:ext cx="7338647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Fira Sans" panose="020B0503050000020004" pitchFamily="34" charset="0"/>
              </a:rPr>
              <a:t>FIREBASE AUTHENTICATION</a:t>
            </a:r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repared by </a:t>
            </a:r>
            <a:r>
              <a:rPr lang="en-US" dirty="0"/>
              <a:t>Kerolos Sarwat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1" grpId="0"/>
      <p:bldP spid="1252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Project Name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5DF0B-E9E3-65E1-8041-118CC3CC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641" y="1567284"/>
            <a:ext cx="5884718" cy="27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78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Configure Google Analytics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5DF0B-E9E3-65E1-8041-118CC3CC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2419" y="1488659"/>
            <a:ext cx="5539161" cy="29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14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071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Activate FlutterFire CLI</a:t>
            </a:r>
            <a:endParaRPr lang="en-US" sz="2400" dirty="0"/>
          </a:p>
        </p:txBody>
      </p:sp>
      <p:sp>
        <p:nvSpPr>
          <p:cNvPr id="7" name="Google Shape;1275;p31">
            <a:extLst>
              <a:ext uri="{FF2B5EF4-FFF2-40B4-BE49-F238E27FC236}">
                <a16:creationId xmlns:a16="http://schemas.microsoft.com/office/drawing/2014/main" id="{ADDD1498-98E3-AF94-AF9D-7EF14192CB20}"/>
              </a:ext>
            </a:extLst>
          </p:cNvPr>
          <p:cNvSpPr txBox="1">
            <a:spLocks/>
          </p:cNvSpPr>
          <p:nvPr/>
        </p:nvSpPr>
        <p:spPr>
          <a:xfrm>
            <a:off x="150375" y="1302327"/>
            <a:ext cx="8198222" cy="100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800" b="0" dirty="0">
                <a:solidFill>
                  <a:schemeClr val="tx1"/>
                </a:solidFill>
              </a:rPr>
              <a:t> We can activate it easily using those commands.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75CD9E-1DCE-CA78-A837-D26E7E56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16" y="2571750"/>
            <a:ext cx="6936767" cy="15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4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9640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Initialize Firebase core and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Add FirebaseCore &amp; FirebaseAuth to project</a:t>
            </a:r>
            <a:endParaRPr lang="en-US" sz="2400" dirty="0"/>
          </a:p>
        </p:txBody>
      </p:sp>
      <p:sp>
        <p:nvSpPr>
          <p:cNvPr id="2" name="Google Shape;1275;p31">
            <a:extLst>
              <a:ext uri="{FF2B5EF4-FFF2-40B4-BE49-F238E27FC236}">
                <a16:creationId xmlns:a16="http://schemas.microsoft.com/office/drawing/2014/main" id="{19400899-25C4-9FD8-A49B-539B7793DCE2}"/>
              </a:ext>
            </a:extLst>
          </p:cNvPr>
          <p:cNvSpPr txBox="1">
            <a:spLocks/>
          </p:cNvSpPr>
          <p:nvPr/>
        </p:nvSpPr>
        <p:spPr>
          <a:xfrm>
            <a:off x="720000" y="1553123"/>
            <a:ext cx="3852000" cy="81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tx1"/>
                </a:solidFill>
              </a:rPr>
              <a:t>We can add dependencies manual in pubspec.yaml </a:t>
            </a:r>
          </a:p>
        </p:txBody>
      </p:sp>
      <p:sp>
        <p:nvSpPr>
          <p:cNvPr id="5" name="Google Shape;1275;p31">
            <a:extLst>
              <a:ext uri="{FF2B5EF4-FFF2-40B4-BE49-F238E27FC236}">
                <a16:creationId xmlns:a16="http://schemas.microsoft.com/office/drawing/2014/main" id="{311DD18A-A58E-3439-0F31-86A121C3E47B}"/>
              </a:ext>
            </a:extLst>
          </p:cNvPr>
          <p:cNvSpPr txBox="1">
            <a:spLocks/>
          </p:cNvSpPr>
          <p:nvPr/>
        </p:nvSpPr>
        <p:spPr>
          <a:xfrm>
            <a:off x="4564505" y="1553123"/>
            <a:ext cx="3852000" cy="81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tx1"/>
                </a:solidFill>
              </a:rPr>
              <a:t>Or We can use add it with CLI</a:t>
            </a:r>
          </a:p>
        </p:txBody>
      </p:sp>
      <p:pic>
        <p:nvPicPr>
          <p:cNvPr id="6" name="Picture 5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32D14372-94A9-62B4-6E35-7837E098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778003"/>
            <a:ext cx="3405298" cy="812375"/>
          </a:xfrm>
          <a:prstGeom prst="rect">
            <a:avLst/>
          </a:prstGeom>
        </p:spPr>
      </p:pic>
      <p:pic>
        <p:nvPicPr>
          <p:cNvPr id="8" name="Picture 7" descr="A group of white text on a black background&#10;&#10;Description automatically generated">
            <a:extLst>
              <a:ext uri="{FF2B5EF4-FFF2-40B4-BE49-F238E27FC236}">
                <a16:creationId xmlns:a16="http://schemas.microsoft.com/office/drawing/2014/main" id="{6E099D5A-DE5D-91C0-C417-CFD66D20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02562"/>
            <a:ext cx="3405298" cy="8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7062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Initialize Firebase in App </a:t>
            </a:r>
            <a:endParaRPr lang="en-US" sz="24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7417F3-DE63-B3FF-9810-C3ACE7B3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14" y="1608484"/>
            <a:ext cx="6558182" cy="20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0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535-72CD-BDCC-C6BB-E269E9E9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00" y="1819074"/>
            <a:ext cx="4292400" cy="959182"/>
          </a:xfrm>
        </p:spPr>
        <p:txBody>
          <a:bodyPr/>
          <a:lstStyle/>
          <a:p>
            <a:r>
              <a:rPr lang="en-US" dirty="0"/>
              <a:t>Login Auth</a:t>
            </a:r>
          </a:p>
        </p:txBody>
      </p:sp>
      <p:sp>
        <p:nvSpPr>
          <p:cNvPr id="7" name="Google Shape;1298;p34">
            <a:extLst>
              <a:ext uri="{FF2B5EF4-FFF2-40B4-BE49-F238E27FC236}">
                <a16:creationId xmlns:a16="http://schemas.microsoft.com/office/drawing/2014/main" id="{88487D99-ADA8-FB7A-9098-1ABDC5F6E9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9333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Register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DAF0D-CB93-1EBD-3C97-887525E1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911928"/>
            <a:ext cx="6211679" cy="2786547"/>
          </a:xfrm>
          <a:prstGeom prst="rect">
            <a:avLst/>
          </a:prstGeom>
        </p:spPr>
      </p:pic>
      <p:sp>
        <p:nvSpPr>
          <p:cNvPr id="6" name="Google Shape;1275;p31">
            <a:extLst>
              <a:ext uri="{FF2B5EF4-FFF2-40B4-BE49-F238E27FC236}">
                <a16:creationId xmlns:a16="http://schemas.microsoft.com/office/drawing/2014/main" id="{375011EB-B4F5-D85D-7D85-15E4F8760E7F}"/>
              </a:ext>
            </a:extLst>
          </p:cNvPr>
          <p:cNvSpPr txBox="1">
            <a:spLocks/>
          </p:cNvSpPr>
          <p:nvPr/>
        </p:nvSpPr>
        <p:spPr>
          <a:xfrm>
            <a:off x="553745" y="1288473"/>
            <a:ext cx="6656748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>
                <a:solidFill>
                  <a:schemeClr val="tx1"/>
                </a:solidFill>
              </a:rPr>
              <a:t> Code with handling Exceptions </a:t>
            </a:r>
          </a:p>
        </p:txBody>
      </p:sp>
    </p:spTree>
    <p:extLst>
      <p:ext uri="{BB962C8B-B14F-4D97-AF65-F5344CB8AC3E}">
        <p14:creationId xmlns:p14="http://schemas.microsoft.com/office/powerpoint/2010/main" val="143018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Login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DAF0D-CB93-1EBD-3C97-887525E1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1" y="1995617"/>
            <a:ext cx="6211679" cy="2619169"/>
          </a:xfrm>
          <a:prstGeom prst="rect">
            <a:avLst/>
          </a:prstGeom>
        </p:spPr>
      </p:pic>
      <p:sp>
        <p:nvSpPr>
          <p:cNvPr id="6" name="Google Shape;1275;p31">
            <a:extLst>
              <a:ext uri="{FF2B5EF4-FFF2-40B4-BE49-F238E27FC236}">
                <a16:creationId xmlns:a16="http://schemas.microsoft.com/office/drawing/2014/main" id="{375011EB-B4F5-D85D-7D85-15E4F8760E7F}"/>
              </a:ext>
            </a:extLst>
          </p:cNvPr>
          <p:cNvSpPr txBox="1">
            <a:spLocks/>
          </p:cNvSpPr>
          <p:nvPr/>
        </p:nvSpPr>
        <p:spPr>
          <a:xfrm>
            <a:off x="553745" y="1288473"/>
            <a:ext cx="6656748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>
                <a:solidFill>
                  <a:schemeClr val="tx1"/>
                </a:solidFill>
              </a:rPr>
              <a:t> Code with handling Exceptions </a:t>
            </a:r>
          </a:p>
        </p:txBody>
      </p:sp>
    </p:spTree>
    <p:extLst>
      <p:ext uri="{BB962C8B-B14F-4D97-AF65-F5344CB8AC3E}">
        <p14:creationId xmlns:p14="http://schemas.microsoft.com/office/powerpoint/2010/main" val="2139577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Show </a:t>
            </a:r>
            <a:r>
              <a:rPr lang="en-US" sz="2400" dirty="0" err="1">
                <a:solidFill>
                  <a:schemeClr val="tx2"/>
                </a:solidFill>
              </a:rPr>
              <a:t>Snackbar</a:t>
            </a:r>
            <a:r>
              <a:rPr lang="en-US" sz="2400" dirty="0">
                <a:solidFill>
                  <a:schemeClr val="tx2"/>
                </a:solidFill>
              </a:rPr>
              <a:t> Widget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DAF0D-CB93-1EBD-3C97-887525E1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3745" y="2014871"/>
            <a:ext cx="5507617" cy="1698516"/>
          </a:xfrm>
          <a:prstGeom prst="rect">
            <a:avLst/>
          </a:prstGeom>
        </p:spPr>
      </p:pic>
      <p:sp>
        <p:nvSpPr>
          <p:cNvPr id="6" name="Google Shape;1275;p31">
            <a:extLst>
              <a:ext uri="{FF2B5EF4-FFF2-40B4-BE49-F238E27FC236}">
                <a16:creationId xmlns:a16="http://schemas.microsoft.com/office/drawing/2014/main" id="{375011EB-B4F5-D85D-7D85-15E4F8760E7F}"/>
              </a:ext>
            </a:extLst>
          </p:cNvPr>
          <p:cNvSpPr txBox="1">
            <a:spLocks/>
          </p:cNvSpPr>
          <p:nvPr/>
        </p:nvSpPr>
        <p:spPr>
          <a:xfrm>
            <a:off x="553745" y="1288473"/>
            <a:ext cx="6656748" cy="4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>
                <a:solidFill>
                  <a:schemeClr val="tx1"/>
                </a:solidFill>
              </a:rPr>
              <a:t>Widget to Show message to user if exception happened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2ED02E-6A7D-EE4E-EC14-19E5093E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52" y="1711037"/>
            <a:ext cx="1925755" cy="32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30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47E4CAA-B761-B3F4-5A7B-B01EE3B5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>
            <a:extLst>
              <a:ext uri="{FF2B5EF4-FFF2-40B4-BE49-F238E27FC236}">
                <a16:creationId xmlns:a16="http://schemas.microsoft.com/office/drawing/2014/main" id="{E5AFF29C-F1D4-BF91-CFA4-A8D11D1AF37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9999" y="595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Fira Sans" panose="020B0503050000020004" pitchFamily="34" charset="0"/>
              </a:rPr>
              <a:t>Resources</a:t>
            </a:r>
            <a:endParaRPr dirty="0">
              <a:solidFill>
                <a:schemeClr val="tx2"/>
              </a:solidFill>
              <a:latin typeface="Fira Sans" panose="020B0503050000020004" pitchFamily="34" charset="0"/>
            </a:endParaRPr>
          </a:p>
        </p:txBody>
      </p:sp>
      <p:sp>
        <p:nvSpPr>
          <p:cNvPr id="1275" name="Google Shape;1275;p31">
            <a:extLst>
              <a:ext uri="{FF2B5EF4-FFF2-40B4-BE49-F238E27FC236}">
                <a16:creationId xmlns:a16="http://schemas.microsoft.com/office/drawing/2014/main" id="{EEB54327-2F31-9750-FFE5-8D432C814C0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19999" y="1464527"/>
            <a:ext cx="7704000" cy="410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Firebase Install : </a:t>
            </a:r>
            <a:r>
              <a:rPr lang="en-US" sz="1400" b="0" u="sng" dirty="0">
                <a:solidFill>
                  <a:schemeClr val="tx1"/>
                </a:solidFill>
              </a:rPr>
              <a:t>https://firebase.google.com/docs/cli</a:t>
            </a:r>
            <a:endParaRPr sz="1400" b="0" u="sng" dirty="0">
              <a:solidFill>
                <a:schemeClr val="tx1"/>
              </a:solidFill>
            </a:endParaRPr>
          </a:p>
        </p:txBody>
      </p:sp>
      <p:sp>
        <p:nvSpPr>
          <p:cNvPr id="2" name="Google Shape;1275;p31">
            <a:extLst>
              <a:ext uri="{FF2B5EF4-FFF2-40B4-BE49-F238E27FC236}">
                <a16:creationId xmlns:a16="http://schemas.microsoft.com/office/drawing/2014/main" id="{2300E9DB-4EB6-F809-996A-8193AA1DAE89}"/>
              </a:ext>
            </a:extLst>
          </p:cNvPr>
          <p:cNvSpPr txBox="1">
            <a:spLocks/>
          </p:cNvSpPr>
          <p:nvPr/>
        </p:nvSpPr>
        <p:spPr>
          <a:xfrm>
            <a:off x="719999" y="1874997"/>
            <a:ext cx="7704000" cy="41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Firebase Auth Docs : </a:t>
            </a:r>
            <a:r>
              <a:rPr lang="en-US" sz="1400" b="0" u="sng" dirty="0">
                <a:solidFill>
                  <a:schemeClr val="tx1"/>
                </a:solidFill>
              </a:rPr>
              <a:t>https://firebase.flutter.dev/docs/auth/overview</a:t>
            </a:r>
          </a:p>
        </p:txBody>
      </p:sp>
      <p:sp>
        <p:nvSpPr>
          <p:cNvPr id="5" name="Google Shape;1275;p31">
            <a:extLst>
              <a:ext uri="{FF2B5EF4-FFF2-40B4-BE49-F238E27FC236}">
                <a16:creationId xmlns:a16="http://schemas.microsoft.com/office/drawing/2014/main" id="{D2DCECF9-AB4A-0ECA-8F06-361E4597C560}"/>
              </a:ext>
            </a:extLst>
          </p:cNvPr>
          <p:cNvSpPr txBox="1">
            <a:spLocks/>
          </p:cNvSpPr>
          <p:nvPr/>
        </p:nvSpPr>
        <p:spPr>
          <a:xfrm>
            <a:off x="719999" y="2285467"/>
            <a:ext cx="7704000" cy="41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endParaRPr lang="en-US" sz="1400" b="0" u="sng" dirty="0">
              <a:solidFill>
                <a:schemeClr val="tx1"/>
              </a:solidFill>
            </a:endParaRPr>
          </a:p>
        </p:txBody>
      </p:sp>
      <p:sp>
        <p:nvSpPr>
          <p:cNvPr id="3" name="Google Shape;1275;p31">
            <a:extLst>
              <a:ext uri="{FF2B5EF4-FFF2-40B4-BE49-F238E27FC236}">
                <a16:creationId xmlns:a16="http://schemas.microsoft.com/office/drawing/2014/main" id="{EF1EA11F-9EC4-1C08-422E-9D3A6716D0A2}"/>
              </a:ext>
            </a:extLst>
          </p:cNvPr>
          <p:cNvSpPr txBox="1">
            <a:spLocks/>
          </p:cNvSpPr>
          <p:nvPr/>
        </p:nvSpPr>
        <p:spPr>
          <a:xfrm>
            <a:off x="719999" y="2285467"/>
            <a:ext cx="7704000" cy="41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Firebase Console : </a:t>
            </a:r>
            <a:r>
              <a:rPr lang="en-US" sz="1400" b="0" u="sng" dirty="0">
                <a:solidFill>
                  <a:schemeClr val="tx1"/>
                </a:solidFill>
              </a:rPr>
              <a:t>https://console.firebase.google.com</a:t>
            </a:r>
          </a:p>
        </p:txBody>
      </p:sp>
      <p:sp>
        <p:nvSpPr>
          <p:cNvPr id="6" name="Google Shape;1275;p31">
            <a:extLst>
              <a:ext uri="{FF2B5EF4-FFF2-40B4-BE49-F238E27FC236}">
                <a16:creationId xmlns:a16="http://schemas.microsoft.com/office/drawing/2014/main" id="{3CC7DD39-2C18-4D70-BBF0-0C8D22A94D2D}"/>
              </a:ext>
            </a:extLst>
          </p:cNvPr>
          <p:cNvSpPr txBox="1">
            <a:spLocks/>
          </p:cNvSpPr>
          <p:nvPr/>
        </p:nvSpPr>
        <p:spPr>
          <a:xfrm>
            <a:off x="719999" y="2695937"/>
            <a:ext cx="7704000" cy="41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</a:rPr>
              <a:t>Application Repo : </a:t>
            </a:r>
            <a:r>
              <a:rPr lang="en-US" sz="1400" b="0" u="sng" dirty="0">
                <a:solidFill>
                  <a:schemeClr val="tx1"/>
                </a:solidFill>
              </a:rPr>
              <a:t>https://github.com/Kero-83/login-app.git</a:t>
            </a:r>
          </a:p>
        </p:txBody>
      </p:sp>
    </p:spTree>
    <p:extLst>
      <p:ext uri="{BB962C8B-B14F-4D97-AF65-F5344CB8AC3E}">
        <p14:creationId xmlns:p14="http://schemas.microsoft.com/office/powerpoint/2010/main" val="5771679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1717288" y="876534"/>
            <a:ext cx="6110867" cy="702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3700" dirty="0">
                <a:solidFill>
                  <a:schemeClr val="lt2"/>
                </a:solidFill>
              </a:rPr>
              <a:t>01</a:t>
            </a:r>
            <a:r>
              <a:rPr lang="en" dirty="0">
                <a:solidFill>
                  <a:schemeClr val="lt2"/>
                </a:solidFill>
              </a:rPr>
              <a:t>      	</a:t>
            </a:r>
            <a:r>
              <a:rPr lang="en-US" dirty="0"/>
              <a:t>Introduction to Firebase</a:t>
            </a: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1717289" y="1579426"/>
            <a:ext cx="5575609" cy="624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3700" dirty="0">
                <a:solidFill>
                  <a:schemeClr val="lt2"/>
                </a:solidFill>
              </a:rPr>
              <a:t>02</a:t>
            </a:r>
            <a:r>
              <a:rPr lang="en-US" sz="3700" b="1" dirty="0"/>
              <a:t> </a:t>
            </a:r>
            <a:r>
              <a:rPr lang="en-US" b="1" dirty="0"/>
              <a:t>    	Installation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1657816" y="2811044"/>
            <a:ext cx="5575608" cy="685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 </a:t>
            </a:r>
            <a:r>
              <a:rPr lang="en" sz="3700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r>
              <a:rPr lang="en-US" dirty="0"/>
              <a:t>     Let’s code 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1717289" y="2203828"/>
            <a:ext cx="5575608" cy="607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3700" dirty="0">
                <a:solidFill>
                  <a:schemeClr val="tx2"/>
                </a:solidFill>
              </a:rPr>
              <a:t>03</a:t>
            </a:r>
            <a:r>
              <a:rPr lang="en" dirty="0"/>
              <a:t>      </a:t>
            </a:r>
            <a:r>
              <a:rPr lang="en-US" dirty="0"/>
              <a:t>Login Authentication 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5" grpId="0" build="p"/>
      <p:bldP spid="1276" grpId="0" build="p"/>
      <p:bldP spid="1277" grpId="0" build="p"/>
      <p:bldP spid="127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535-72CD-BDCC-C6BB-E269E9E9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00" y="1819074"/>
            <a:ext cx="4292400" cy="959182"/>
          </a:xfrm>
        </p:spPr>
        <p:txBody>
          <a:bodyPr/>
          <a:lstStyle/>
          <a:p>
            <a:r>
              <a:rPr lang="en-US" dirty="0"/>
              <a:t>Let’s Code</a:t>
            </a:r>
          </a:p>
        </p:txBody>
      </p:sp>
      <p:sp>
        <p:nvSpPr>
          <p:cNvPr id="7" name="Google Shape;1298;p34">
            <a:extLst>
              <a:ext uri="{FF2B5EF4-FFF2-40B4-BE49-F238E27FC236}">
                <a16:creationId xmlns:a16="http://schemas.microsoft.com/office/drawing/2014/main" id="{88487D99-ADA8-FB7A-9098-1ABDC5F6E9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7257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0AB0-CEF1-2100-20BB-3AD89DDA1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49332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4"/>
          <p:cNvSpPr txBox="1">
            <a:spLocks noGrp="1"/>
          </p:cNvSpPr>
          <p:nvPr>
            <p:ph type="title"/>
          </p:nvPr>
        </p:nvSpPr>
        <p:spPr>
          <a:xfrm>
            <a:off x="1748882" y="2104792"/>
            <a:ext cx="5646235" cy="933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635809" y="937658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9640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How to make our app connected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to internet</a:t>
            </a:r>
            <a:endParaRPr lang="en-US" sz="2400" dirty="0"/>
          </a:p>
        </p:txBody>
      </p:sp>
      <p:sp>
        <p:nvSpPr>
          <p:cNvPr id="2" name="Google Shape;1275;p31">
            <a:extLst>
              <a:ext uri="{FF2B5EF4-FFF2-40B4-BE49-F238E27FC236}">
                <a16:creationId xmlns:a16="http://schemas.microsoft.com/office/drawing/2014/main" id="{F657991E-FBD3-E543-1058-5EF44495E90E}"/>
              </a:ext>
            </a:extLst>
          </p:cNvPr>
          <p:cNvSpPr txBox="1">
            <a:spLocks/>
          </p:cNvSpPr>
          <p:nvPr/>
        </p:nvSpPr>
        <p:spPr>
          <a:xfrm>
            <a:off x="712505" y="1542593"/>
            <a:ext cx="7704000" cy="102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800" b="0" dirty="0">
                <a:solidFill>
                  <a:schemeClr val="tx1"/>
                </a:solidFill>
              </a:rPr>
              <a:t>First, We need Backend Developer to Create database and APIs we use in Our App.</a:t>
            </a:r>
          </a:p>
        </p:txBody>
      </p:sp>
      <p:pic>
        <p:nvPicPr>
          <p:cNvPr id="6" name="Picture 5" descr="A person sitting at a desk with a computer">
            <a:extLst>
              <a:ext uri="{FF2B5EF4-FFF2-40B4-BE49-F238E27FC236}">
                <a16:creationId xmlns:a16="http://schemas.microsoft.com/office/drawing/2014/main" id="{886B15A9-6406-7058-3394-243482F9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34" y="2963058"/>
            <a:ext cx="3674464" cy="18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66;p31">
            <a:extLst>
              <a:ext uri="{FF2B5EF4-FFF2-40B4-BE49-F238E27FC236}">
                <a16:creationId xmlns:a16="http://schemas.microsoft.com/office/drawing/2014/main" id="{71C3FA1F-DFE5-3C97-F942-BE0EEC4AA59B}"/>
              </a:ext>
            </a:extLst>
          </p:cNvPr>
          <p:cNvSpPr txBox="1">
            <a:spLocks/>
          </p:cNvSpPr>
          <p:nvPr/>
        </p:nvSpPr>
        <p:spPr>
          <a:xfrm>
            <a:off x="1936039" y="409575"/>
            <a:ext cx="5271922" cy="385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2"/>
                </a:solidFill>
              </a:rPr>
              <a:t>The Foundation of Firebase</a:t>
            </a:r>
          </a:p>
        </p:txBody>
      </p:sp>
      <p:sp>
        <p:nvSpPr>
          <p:cNvPr id="2" name="Google Shape;1275;p31">
            <a:extLst>
              <a:ext uri="{FF2B5EF4-FFF2-40B4-BE49-F238E27FC236}">
                <a16:creationId xmlns:a16="http://schemas.microsoft.com/office/drawing/2014/main" id="{2D4B62CB-DEC9-C58F-6DA5-2F65C494F186}"/>
              </a:ext>
            </a:extLst>
          </p:cNvPr>
          <p:cNvSpPr txBox="1">
            <a:spLocks/>
          </p:cNvSpPr>
          <p:nvPr/>
        </p:nvSpPr>
        <p:spPr>
          <a:xfrm>
            <a:off x="772466" y="602514"/>
            <a:ext cx="7704000" cy="16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tx1"/>
                </a:solidFill>
              </a:rPr>
              <a:t> The process of Backend Development is expensive, Because it needs Backend Developer and Host Server.</a:t>
            </a:r>
          </a:p>
        </p:txBody>
      </p:sp>
      <p:sp>
        <p:nvSpPr>
          <p:cNvPr id="3" name="Google Shape;1275;p31">
            <a:extLst>
              <a:ext uri="{FF2B5EF4-FFF2-40B4-BE49-F238E27FC236}">
                <a16:creationId xmlns:a16="http://schemas.microsoft.com/office/drawing/2014/main" id="{8352B514-B6EC-5EE9-1D7C-01A87AB0C86F}"/>
              </a:ext>
            </a:extLst>
          </p:cNvPr>
          <p:cNvSpPr txBox="1">
            <a:spLocks/>
          </p:cNvSpPr>
          <p:nvPr/>
        </p:nvSpPr>
        <p:spPr>
          <a:xfrm>
            <a:off x="772466" y="2596735"/>
            <a:ext cx="7704000" cy="16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0" dirty="0">
                <a:solidFill>
                  <a:schemeClr val="tx1"/>
                </a:solidFill>
              </a:rPr>
              <a:t> So, Google created Firebase </a:t>
            </a:r>
            <a:r>
              <a:rPr lang="en-US" sz="2000" b="0" dirty="0"/>
              <a:t>to provide developers with a robust, scalable backend platform that simplifies the development process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4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4"/>
          <p:cNvSpPr txBox="1">
            <a:spLocks noGrp="1"/>
          </p:cNvSpPr>
          <p:nvPr>
            <p:ph type="title" idx="2"/>
          </p:nvPr>
        </p:nvSpPr>
        <p:spPr>
          <a:xfrm>
            <a:off x="3787199" y="775534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1296;p34">
            <a:extLst>
              <a:ext uri="{FF2B5EF4-FFF2-40B4-BE49-F238E27FC236}">
                <a16:creationId xmlns:a16="http://schemas.microsoft.com/office/drawing/2014/main" id="{23D7F18B-01A6-399F-6CAD-51AB1F4BDBFA}"/>
              </a:ext>
            </a:extLst>
          </p:cNvPr>
          <p:cNvSpPr txBox="1">
            <a:spLocks/>
          </p:cNvSpPr>
          <p:nvPr/>
        </p:nvSpPr>
        <p:spPr>
          <a:xfrm>
            <a:off x="2652130" y="1792762"/>
            <a:ext cx="3839738" cy="119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46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ef Ruqaa"/>
              <a:buNone/>
              <a:defRPr sz="36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-US" dirty="0"/>
              <a:t>         Installation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19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5601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Install Firebase</a:t>
            </a:r>
            <a:endParaRPr lang="en-US" sz="2400" dirty="0"/>
          </a:p>
        </p:txBody>
      </p:sp>
      <p:sp>
        <p:nvSpPr>
          <p:cNvPr id="2" name="Google Shape;1275;p31">
            <a:extLst>
              <a:ext uri="{FF2B5EF4-FFF2-40B4-BE49-F238E27FC236}">
                <a16:creationId xmlns:a16="http://schemas.microsoft.com/office/drawing/2014/main" id="{F657991E-FBD3-E543-1058-5EF44495E90E}"/>
              </a:ext>
            </a:extLst>
          </p:cNvPr>
          <p:cNvSpPr txBox="1">
            <a:spLocks/>
          </p:cNvSpPr>
          <p:nvPr/>
        </p:nvSpPr>
        <p:spPr>
          <a:xfrm>
            <a:off x="150374" y="1409075"/>
            <a:ext cx="5163639" cy="107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Clr>
                <a:srgbClr val="FFC0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800" b="0" dirty="0">
                <a:solidFill>
                  <a:schemeClr val="tx1"/>
                </a:solidFill>
              </a:rPr>
              <a:t>First, We need to install Firebase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B53AE-4716-E301-4ADB-5567EF52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33" y="1607668"/>
            <a:ext cx="3882341" cy="27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97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071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Firebase Login</a:t>
            </a:r>
            <a:endParaRPr lang="en-US" sz="24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214067-9950-532E-B060-7C039C1A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91" y="1693571"/>
            <a:ext cx="4181929" cy="235233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02FCC0F-1D1C-7C47-FB45-A3AF47A8C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" y="1693571"/>
            <a:ext cx="4181927" cy="23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2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>
          <a:extLst>
            <a:ext uri="{FF2B5EF4-FFF2-40B4-BE49-F238E27FC236}">
              <a16:creationId xmlns:a16="http://schemas.microsoft.com/office/drawing/2014/main" id="{DF49FA39-9FFC-8C20-70B3-6FEC585C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D7D7-A3CD-F13D-4CAA-2F407ADCDDC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0000" y="445025"/>
            <a:ext cx="7704000" cy="642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Create New Firebase Project</a:t>
            </a: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25DF0B-E9E3-65E1-8041-118CC3CC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41" y="1488659"/>
            <a:ext cx="5884718" cy="29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20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252</Words>
  <Application>Microsoft Office PowerPoint</Application>
  <PresentationFormat>On-screen Show (16:9)</PresentationFormat>
  <Paragraphs>44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Fira Sans</vt:lpstr>
      <vt:lpstr>Wingdings</vt:lpstr>
      <vt:lpstr>Aref Ruqaa</vt:lpstr>
      <vt:lpstr>Lato</vt:lpstr>
      <vt:lpstr>DM Sans</vt:lpstr>
      <vt:lpstr>Arial</vt:lpstr>
      <vt:lpstr>Gospel Music School by Slidesgo</vt:lpstr>
      <vt:lpstr>FIREBASE AUTHENTICATION</vt:lpstr>
      <vt:lpstr>Agenda</vt:lpstr>
      <vt:lpstr>Introduction</vt:lpstr>
      <vt:lpstr>How to make our app connected to internet</vt:lpstr>
      <vt:lpstr>PowerPoint Presentation</vt:lpstr>
      <vt:lpstr>02</vt:lpstr>
      <vt:lpstr>Install Firebase</vt:lpstr>
      <vt:lpstr>Firebase Login</vt:lpstr>
      <vt:lpstr>Create New Firebase Project</vt:lpstr>
      <vt:lpstr>Project Name</vt:lpstr>
      <vt:lpstr>Configure Google Analytics</vt:lpstr>
      <vt:lpstr>Activate FlutterFire CLI</vt:lpstr>
      <vt:lpstr>Initialize Firebase core and Add FirebaseCore &amp; FirebaseAuth to project</vt:lpstr>
      <vt:lpstr>Initialize Firebase in App </vt:lpstr>
      <vt:lpstr>Login Auth</vt:lpstr>
      <vt:lpstr>Register</vt:lpstr>
      <vt:lpstr>Login</vt:lpstr>
      <vt:lpstr>Show Snackbar Widget</vt:lpstr>
      <vt:lpstr>Resources</vt:lpstr>
      <vt:lpstr>Let’s Code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Kero Sarwat</cp:lastModifiedBy>
  <cp:revision>66</cp:revision>
  <dcterms:modified xsi:type="dcterms:W3CDTF">2024-08-07T02:09:16Z</dcterms:modified>
</cp:coreProperties>
</file>